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3A36B96-FFEA-4912-AC24-D4212DAC7238}" type="datetimeFigureOut">
              <a:rPr lang="bg-BG" smtClean="0"/>
              <a:t>15.5.2017 г.</a:t>
            </a:fld>
            <a:endParaRPr lang="bg-BG"/>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bg-BG"/>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C2B80776-8E68-4838-A285-FF8A60DAF10D}" type="slidenum">
              <a:rPr lang="bg-BG" smtClean="0"/>
              <a:t>‹#›</a:t>
            </a:fld>
            <a:endParaRPr lang="bg-BG"/>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63426795"/>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36B96-FFEA-4912-AC24-D4212DAC7238}" type="datetimeFigureOut">
              <a:rPr lang="bg-BG" smtClean="0"/>
              <a:t>15.5.2017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2B80776-8E68-4838-A285-FF8A60DAF10D}" type="slidenum">
              <a:rPr lang="bg-BG" smtClean="0"/>
              <a:t>‹#›</a:t>
            </a:fld>
            <a:endParaRPr lang="bg-BG"/>
          </a:p>
        </p:txBody>
      </p:sp>
    </p:spTree>
    <p:extLst>
      <p:ext uri="{BB962C8B-B14F-4D97-AF65-F5344CB8AC3E}">
        <p14:creationId xmlns:p14="http://schemas.microsoft.com/office/powerpoint/2010/main" val="426308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3A36B96-FFEA-4912-AC24-D4212DAC7238}" type="datetimeFigureOut">
              <a:rPr lang="bg-BG" smtClean="0"/>
              <a:t>15.5.2017 г.</a:t>
            </a:fld>
            <a:endParaRPr lang="bg-BG"/>
          </a:p>
        </p:txBody>
      </p:sp>
      <p:sp>
        <p:nvSpPr>
          <p:cNvPr id="5" name="Footer Placeholder 4"/>
          <p:cNvSpPr>
            <a:spLocks noGrp="1"/>
          </p:cNvSpPr>
          <p:nvPr>
            <p:ph type="ftr" sz="quarter" idx="11"/>
          </p:nvPr>
        </p:nvSpPr>
        <p:spPr>
          <a:xfrm>
            <a:off x="2933699" y="6296615"/>
            <a:ext cx="5959577" cy="365125"/>
          </a:xfrm>
        </p:spPr>
        <p:txBody>
          <a:bodyPr/>
          <a:lstStyle/>
          <a:p>
            <a:endParaRPr lang="bg-BG"/>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C2B80776-8E68-4838-A285-FF8A60DAF10D}" type="slidenum">
              <a:rPr lang="bg-BG" smtClean="0"/>
              <a:t>‹#›</a:t>
            </a:fld>
            <a:endParaRPr lang="bg-BG"/>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33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A36B96-FFEA-4912-AC24-D4212DAC7238}" type="datetimeFigureOut">
              <a:rPr lang="bg-BG" smtClean="0"/>
              <a:t>15.5.2017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C2B80776-8E68-4838-A285-FF8A60DAF10D}" type="slidenum">
              <a:rPr lang="bg-BG" smtClean="0"/>
              <a:t>‹#›</a:t>
            </a:fld>
            <a:endParaRPr lang="bg-BG"/>
          </a:p>
        </p:txBody>
      </p:sp>
    </p:spTree>
    <p:extLst>
      <p:ext uri="{BB962C8B-B14F-4D97-AF65-F5344CB8AC3E}">
        <p14:creationId xmlns:p14="http://schemas.microsoft.com/office/powerpoint/2010/main" val="254047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3A36B96-FFEA-4912-AC24-D4212DAC7238}" type="datetimeFigureOut">
              <a:rPr lang="bg-BG" smtClean="0"/>
              <a:t>15.5.2017 г.</a:t>
            </a:fld>
            <a:endParaRPr lang="bg-BG"/>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bg-BG"/>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C2B80776-8E68-4838-A285-FF8A60DAF10D}" type="slidenum">
              <a:rPr lang="bg-BG" smtClean="0"/>
              <a:t>‹#›</a:t>
            </a:fld>
            <a:endParaRPr lang="bg-BG"/>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27692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A36B96-FFEA-4912-AC24-D4212DAC7238}" type="datetimeFigureOut">
              <a:rPr lang="bg-BG" smtClean="0"/>
              <a:t>15.5.2017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C2B80776-8E68-4838-A285-FF8A60DAF10D}" type="slidenum">
              <a:rPr lang="bg-BG" smtClean="0"/>
              <a:t>‹#›</a:t>
            </a:fld>
            <a:endParaRPr lang="bg-BG"/>
          </a:p>
        </p:txBody>
      </p:sp>
    </p:spTree>
    <p:extLst>
      <p:ext uri="{BB962C8B-B14F-4D97-AF65-F5344CB8AC3E}">
        <p14:creationId xmlns:p14="http://schemas.microsoft.com/office/powerpoint/2010/main" val="3811107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A36B96-FFEA-4912-AC24-D4212DAC7238}" type="datetimeFigureOut">
              <a:rPr lang="bg-BG" smtClean="0"/>
              <a:t>15.5.2017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C2B80776-8E68-4838-A285-FF8A60DAF10D}" type="slidenum">
              <a:rPr lang="bg-BG" smtClean="0"/>
              <a:t>‹#›</a:t>
            </a:fld>
            <a:endParaRPr lang="bg-BG"/>
          </a:p>
        </p:txBody>
      </p:sp>
    </p:spTree>
    <p:extLst>
      <p:ext uri="{BB962C8B-B14F-4D97-AF65-F5344CB8AC3E}">
        <p14:creationId xmlns:p14="http://schemas.microsoft.com/office/powerpoint/2010/main" val="14723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A36B96-FFEA-4912-AC24-D4212DAC7238}" type="datetimeFigureOut">
              <a:rPr lang="bg-BG" smtClean="0"/>
              <a:t>15.5.2017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C2B80776-8E68-4838-A285-FF8A60DAF10D}" type="slidenum">
              <a:rPr lang="bg-BG" smtClean="0"/>
              <a:t>‹#›</a:t>
            </a:fld>
            <a:endParaRPr lang="bg-BG"/>
          </a:p>
        </p:txBody>
      </p:sp>
    </p:spTree>
    <p:extLst>
      <p:ext uri="{BB962C8B-B14F-4D97-AF65-F5344CB8AC3E}">
        <p14:creationId xmlns:p14="http://schemas.microsoft.com/office/powerpoint/2010/main" val="102772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3A36B96-FFEA-4912-AC24-D4212DAC7238}" type="datetimeFigureOut">
              <a:rPr lang="bg-BG" smtClean="0"/>
              <a:t>15.5.2017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C2B80776-8E68-4838-A285-FF8A60DAF10D}" type="slidenum">
              <a:rPr lang="bg-BG" smtClean="0"/>
              <a:t>‹#›</a:t>
            </a:fld>
            <a:endParaRPr lang="bg-BG"/>
          </a:p>
        </p:txBody>
      </p:sp>
    </p:spTree>
    <p:extLst>
      <p:ext uri="{BB962C8B-B14F-4D97-AF65-F5344CB8AC3E}">
        <p14:creationId xmlns:p14="http://schemas.microsoft.com/office/powerpoint/2010/main" val="2251718881"/>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3A36B96-FFEA-4912-AC24-D4212DAC7238}" type="datetimeFigureOut">
              <a:rPr lang="bg-BG" smtClean="0"/>
              <a:t>15.5.2017 г.</a:t>
            </a:fld>
            <a:endParaRPr lang="bg-BG"/>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bg-BG"/>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C2B80776-8E68-4838-A285-FF8A60DAF10D}" type="slidenum">
              <a:rPr lang="bg-BG" smtClean="0"/>
              <a:t>‹#›</a:t>
            </a:fld>
            <a:endParaRPr lang="bg-BG"/>
          </a:p>
        </p:txBody>
      </p:sp>
    </p:spTree>
    <p:extLst>
      <p:ext uri="{BB962C8B-B14F-4D97-AF65-F5344CB8AC3E}">
        <p14:creationId xmlns:p14="http://schemas.microsoft.com/office/powerpoint/2010/main" val="375972459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3A36B96-FFEA-4912-AC24-D4212DAC7238}" type="datetimeFigureOut">
              <a:rPr lang="bg-BG" smtClean="0"/>
              <a:t>15.5.2017 г.</a:t>
            </a:fld>
            <a:endParaRPr lang="bg-BG"/>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bg-BG"/>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C2B80776-8E68-4838-A285-FF8A60DAF10D}" type="slidenum">
              <a:rPr lang="bg-BG" smtClean="0"/>
              <a:t>‹#›</a:t>
            </a:fld>
            <a:endParaRPr lang="bg-BG"/>
          </a:p>
        </p:txBody>
      </p:sp>
    </p:spTree>
    <p:extLst>
      <p:ext uri="{BB962C8B-B14F-4D97-AF65-F5344CB8AC3E}">
        <p14:creationId xmlns:p14="http://schemas.microsoft.com/office/powerpoint/2010/main" val="17426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3A36B96-FFEA-4912-AC24-D4212DAC7238}" type="datetimeFigureOut">
              <a:rPr lang="bg-BG" smtClean="0"/>
              <a:t>15.5.2017 г.</a:t>
            </a:fld>
            <a:endParaRPr lang="bg-BG"/>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bg-BG"/>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C2B80776-8E68-4838-A285-FF8A60DAF10D}" type="slidenum">
              <a:rPr lang="bg-BG" smtClean="0"/>
              <a:t>‹#›</a:t>
            </a:fld>
            <a:endParaRPr lang="bg-BG"/>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008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20751" y="1023867"/>
            <a:ext cx="3921181" cy="3349641"/>
          </a:xfrm>
        </p:spPr>
        <p:txBody>
          <a:bodyPr/>
          <a:lstStyle/>
          <a:p>
            <a:r>
              <a:rPr lang="en-US" b="1" dirty="0"/>
              <a:t>Salvador </a:t>
            </a:r>
            <a:r>
              <a:rPr lang="en-US" b="1" dirty="0" err="1"/>
              <a:t>Dalí</a:t>
            </a:r>
            <a:r>
              <a:rPr lang="en-US" b="1" dirty="0"/>
              <a:t>: </a:t>
            </a:r>
            <a:br>
              <a:rPr lang="en-US" b="1" dirty="0"/>
            </a:br>
            <a:r>
              <a:rPr lang="en-US" b="1" dirty="0" err="1"/>
              <a:t>XX</a:t>
            </a:r>
            <a:r>
              <a:rPr lang="en-US" b="1" baseline="30000" dirty="0" err="1"/>
              <a:t>th</a:t>
            </a:r>
            <a:r>
              <a:rPr lang="en-US" b="1" dirty="0"/>
              <a:t>  century surrealist painter</a:t>
            </a:r>
            <a:endParaRPr lang="bg-BG" dirty="0"/>
          </a:p>
        </p:txBody>
      </p:sp>
      <p:sp>
        <p:nvSpPr>
          <p:cNvPr id="3" name="Subtitle 2"/>
          <p:cNvSpPr>
            <a:spLocks noGrp="1"/>
          </p:cNvSpPr>
          <p:nvPr>
            <p:ph type="subTitle" idx="1"/>
          </p:nvPr>
        </p:nvSpPr>
        <p:spPr/>
        <p:txBody>
          <a:bodyPr/>
          <a:lstStyle/>
          <a:p>
            <a:r>
              <a:rPr lang="en-US" dirty="0"/>
              <a:t>Life and Career</a:t>
            </a:r>
            <a:endParaRPr lang="bg-BG" dirty="0"/>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730" y="164286"/>
            <a:ext cx="4500769" cy="5818851"/>
          </a:xfrm>
          <a:prstGeom prst="rect">
            <a:avLst/>
          </a:prstGeom>
        </p:spPr>
      </p:pic>
      <p:sp>
        <p:nvSpPr>
          <p:cNvPr id="8" name="Rounded Rectangle 7"/>
          <p:cNvSpPr/>
          <p:nvPr/>
        </p:nvSpPr>
        <p:spPr>
          <a:xfrm>
            <a:off x="2050994" y="6289841"/>
            <a:ext cx="3157111"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TextBox 8"/>
          <p:cNvSpPr txBox="1"/>
          <p:nvPr/>
        </p:nvSpPr>
        <p:spPr>
          <a:xfrm>
            <a:off x="2050993" y="6297614"/>
            <a:ext cx="3263129" cy="369332"/>
          </a:xfrm>
          <a:prstGeom prst="rect">
            <a:avLst/>
          </a:prstGeom>
          <a:noFill/>
        </p:spPr>
        <p:txBody>
          <a:bodyPr wrap="square" rtlCol="0">
            <a:spAutoFit/>
          </a:bodyPr>
          <a:lstStyle/>
          <a:p>
            <a:r>
              <a:rPr lang="en-US" dirty="0"/>
              <a:t>Resurrection Of The Flesh, 1945</a:t>
            </a:r>
            <a:endParaRPr lang="bg-BG" dirty="0"/>
          </a:p>
        </p:txBody>
      </p:sp>
      <p:pic>
        <p:nvPicPr>
          <p:cNvPr id="10" name="Picture 9" descr="http://www.ioerc.mk/images/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2605" y="5107370"/>
            <a:ext cx="1012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Картина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0"/>
            <a:ext cx="161131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72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486" y="193141"/>
            <a:ext cx="8770571" cy="3651504"/>
          </a:xfrm>
        </p:spPr>
        <p:txBody>
          <a:bodyPr/>
          <a:lstStyle/>
          <a:p>
            <a:pPr marL="0" indent="0">
              <a:buNone/>
            </a:pPr>
            <a:r>
              <a:rPr lang="en-US" dirty="0" err="1"/>
              <a:t>Dalí</a:t>
            </a:r>
            <a:r>
              <a:rPr lang="en-US" dirty="0"/>
              <a:t> employed extensive symbolism in his work. For instance, the hallmark "melting watches" that first appear in The Persistence of Memory suggest Einstein's theory that time is relative and not fixed. The idea for clocks functioning symbolically in this way came to </a:t>
            </a:r>
            <a:r>
              <a:rPr lang="en-US" dirty="0" err="1"/>
              <a:t>Dalí</a:t>
            </a:r>
            <a:r>
              <a:rPr lang="en-US" dirty="0"/>
              <a:t> when he was staring at a runny piece of Camembert cheese on a hot August day.</a:t>
            </a:r>
            <a:endParaRPr lang="bg-BG" dirty="0"/>
          </a:p>
        </p:txBody>
      </p: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6" name="Rounded Rectangle 5"/>
          <p:cNvSpPr/>
          <p:nvPr/>
        </p:nvSpPr>
        <p:spPr>
          <a:xfrm>
            <a:off x="792037" y="2629324"/>
            <a:ext cx="3332022"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0548" y="2214651"/>
            <a:ext cx="6109874" cy="4643349"/>
          </a:xfrm>
          <a:prstGeom prst="rect">
            <a:avLst/>
          </a:prstGeom>
        </p:spPr>
      </p:pic>
      <p:sp>
        <p:nvSpPr>
          <p:cNvPr id="8" name="TextBox 7"/>
          <p:cNvSpPr txBox="1"/>
          <p:nvPr/>
        </p:nvSpPr>
        <p:spPr>
          <a:xfrm>
            <a:off x="792036" y="2637097"/>
            <a:ext cx="3332023" cy="369332"/>
          </a:xfrm>
          <a:prstGeom prst="rect">
            <a:avLst/>
          </a:prstGeom>
          <a:noFill/>
        </p:spPr>
        <p:txBody>
          <a:bodyPr wrap="square" rtlCol="0">
            <a:spAutoFit/>
          </a:bodyPr>
          <a:lstStyle/>
          <a:p>
            <a:r>
              <a:rPr lang="en-US" dirty="0"/>
              <a:t>The Persistence of Memory, 1931</a:t>
            </a:r>
            <a:endParaRPr lang="bg-BG" dirty="0"/>
          </a:p>
        </p:txBody>
      </p:sp>
    </p:spTree>
    <p:extLst>
      <p:ext uri="{BB962C8B-B14F-4D97-AF65-F5344CB8AC3E}">
        <p14:creationId xmlns:p14="http://schemas.microsoft.com/office/powerpoint/2010/main" val="125022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2967" y="2293351"/>
            <a:ext cx="4057650" cy="3651504"/>
          </a:xfrm>
        </p:spPr>
        <p:txBody>
          <a:bodyPr>
            <a:normAutofit fontScale="92500"/>
          </a:bodyPr>
          <a:lstStyle/>
          <a:p>
            <a:pPr marL="0" indent="0">
              <a:buNone/>
            </a:pPr>
            <a:r>
              <a:rPr lang="en-US" dirty="0"/>
              <a:t>The elephant is also a recurring image in </a:t>
            </a:r>
            <a:r>
              <a:rPr lang="en-US" dirty="0" err="1"/>
              <a:t>Dalí's</a:t>
            </a:r>
            <a:r>
              <a:rPr lang="en-US" dirty="0"/>
              <a:t> works. It appeared in his 1944 work Dream Caused by the Flight of a Bee Around a Pomegranate a Second Before Awakening. The elephants, inspired by </a:t>
            </a:r>
            <a:r>
              <a:rPr lang="en-US" dirty="0" err="1"/>
              <a:t>Gian</a:t>
            </a:r>
            <a:r>
              <a:rPr lang="en-US" dirty="0"/>
              <a:t> Lorenzo Bernini's sculpture base in Rome of an elephant carrying an ancient obelisk, are portrayed "with long, </a:t>
            </a:r>
            <a:r>
              <a:rPr lang="en-US" dirty="0" err="1"/>
              <a:t>multijointed</a:t>
            </a:r>
            <a:r>
              <a:rPr lang="en-US" dirty="0"/>
              <a:t>, almost invisible legs of desire" along with obelisks on their backs. </a:t>
            </a:r>
            <a:endParaRPr lang="bg-BG" dirty="0"/>
          </a:p>
        </p:txBody>
      </p: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617" y="178853"/>
            <a:ext cx="4698682" cy="6089005"/>
          </a:xfrm>
          <a:prstGeom prst="rect">
            <a:avLst/>
          </a:prstGeom>
        </p:spPr>
      </p:pic>
      <p:sp>
        <p:nvSpPr>
          <p:cNvPr id="6" name="Rounded Rectangle 5"/>
          <p:cNvSpPr/>
          <p:nvPr/>
        </p:nvSpPr>
        <p:spPr>
          <a:xfrm>
            <a:off x="1972987" y="1158250"/>
            <a:ext cx="5010909" cy="8120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7" name="TextBox 6"/>
          <p:cNvSpPr txBox="1"/>
          <p:nvPr/>
        </p:nvSpPr>
        <p:spPr>
          <a:xfrm>
            <a:off x="2178395" y="1241133"/>
            <a:ext cx="4805501" cy="646331"/>
          </a:xfrm>
          <a:prstGeom prst="rect">
            <a:avLst/>
          </a:prstGeom>
          <a:noFill/>
        </p:spPr>
        <p:txBody>
          <a:bodyPr wrap="square" rtlCol="0">
            <a:spAutoFit/>
          </a:bodyPr>
          <a:lstStyle/>
          <a:p>
            <a:r>
              <a:rPr lang="en-US" dirty="0"/>
              <a:t>Dream Caused by the Flight of a Bee Around a Pomegranate a Second Before Awakening, 1944</a:t>
            </a:r>
            <a:endParaRPr lang="en-GB" dirty="0"/>
          </a:p>
        </p:txBody>
      </p:sp>
    </p:spTree>
    <p:extLst>
      <p:ext uri="{BB962C8B-B14F-4D97-AF65-F5344CB8AC3E}">
        <p14:creationId xmlns:p14="http://schemas.microsoft.com/office/powerpoint/2010/main" val="172286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9280" y="2606421"/>
            <a:ext cx="4510019" cy="3651504"/>
          </a:xfrm>
        </p:spPr>
        <p:txBody>
          <a:bodyPr/>
          <a:lstStyle/>
          <a:p>
            <a:pPr marL="0" indent="0">
              <a:buNone/>
            </a:pPr>
            <a:r>
              <a:rPr lang="en-US" dirty="0"/>
              <a:t>Coupled with the image of their brittle legs, these encumbrances, noted for their phallic overtones, create a sense of phantom reality. "The elephant is a distortion in space", one analysis explains, "its spindly legs contrasting the idea of weightlessness with structure." </a:t>
            </a:r>
            <a:endParaRPr lang="bg-BG" dirty="0"/>
          </a:p>
        </p:txBody>
      </p: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275" y="1665879"/>
            <a:ext cx="5930264" cy="4952204"/>
          </a:xfrm>
          <a:prstGeom prst="rect">
            <a:avLst/>
          </a:prstGeom>
        </p:spPr>
      </p:pic>
      <p:sp>
        <p:nvSpPr>
          <p:cNvPr id="7" name="Rounded Rectangle 6"/>
          <p:cNvSpPr/>
          <p:nvPr/>
        </p:nvSpPr>
        <p:spPr>
          <a:xfrm>
            <a:off x="7158038" y="1430135"/>
            <a:ext cx="4661261" cy="471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Elephants, 1948</a:t>
            </a:r>
            <a:endParaRPr lang="en-GB" dirty="0"/>
          </a:p>
        </p:txBody>
      </p:sp>
    </p:spTree>
    <p:extLst>
      <p:ext uri="{BB962C8B-B14F-4D97-AF65-F5344CB8AC3E}">
        <p14:creationId xmlns:p14="http://schemas.microsoft.com/office/powerpoint/2010/main" val="579195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4763" y="2543267"/>
            <a:ext cx="4044668" cy="3651504"/>
          </a:xfrm>
        </p:spPr>
        <p:txBody>
          <a:bodyPr/>
          <a:lstStyle/>
          <a:p>
            <a:pPr marL="0" indent="0" algn="r">
              <a:buNone/>
            </a:pPr>
            <a:r>
              <a:rPr lang="en-US" dirty="0"/>
              <a:t>"I am painting pictures which make me die for joy, I am creating with an absolute naturalness, without the slightest aesthetic concern, I am making things that inspire me with a profound emotion and I am trying to paint them honestly." —Salvador </a:t>
            </a:r>
            <a:r>
              <a:rPr lang="en-US" dirty="0" err="1"/>
              <a:t>Dalí</a:t>
            </a:r>
            <a:r>
              <a:rPr lang="en-US" dirty="0"/>
              <a:t>, in Dawn Ades, </a:t>
            </a:r>
            <a:r>
              <a:rPr lang="en-US" dirty="0" err="1"/>
              <a:t>Dalí</a:t>
            </a:r>
            <a:r>
              <a:rPr lang="en-US" dirty="0"/>
              <a:t> and Surrealism.</a:t>
            </a:r>
            <a:endParaRPr lang="bg-BG" dirty="0"/>
          </a:p>
        </p:txBody>
      </p: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379" y="193140"/>
            <a:ext cx="3827920" cy="6001631"/>
          </a:xfrm>
          <a:prstGeom prst="rect">
            <a:avLst/>
          </a:prstGeom>
        </p:spPr>
      </p:pic>
      <p:sp>
        <p:nvSpPr>
          <p:cNvPr id="6" name="Rounded Rectangle 5"/>
          <p:cNvSpPr/>
          <p:nvPr/>
        </p:nvSpPr>
        <p:spPr>
          <a:xfrm>
            <a:off x="3066222" y="1436594"/>
            <a:ext cx="4661261" cy="4714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The Lugubrious Game, 1929</a:t>
            </a:r>
            <a:endParaRPr lang="en-GB" dirty="0"/>
          </a:p>
        </p:txBody>
      </p:sp>
    </p:spTree>
    <p:extLst>
      <p:ext uri="{BB962C8B-B14F-4D97-AF65-F5344CB8AC3E}">
        <p14:creationId xmlns:p14="http://schemas.microsoft.com/office/powerpoint/2010/main" val="79158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1449" y="2432758"/>
            <a:ext cx="6681719" cy="1794685"/>
          </a:xfrm>
        </p:spPr>
        <p:txBody>
          <a:bodyPr/>
          <a:lstStyle/>
          <a:p>
            <a:pPr marL="0" indent="0">
              <a:buNone/>
            </a:pPr>
            <a:r>
              <a:rPr lang="en-US" dirty="0"/>
              <a:t>The egg is another common </a:t>
            </a:r>
            <a:r>
              <a:rPr lang="en-US" dirty="0" err="1"/>
              <a:t>Dalíesque</a:t>
            </a:r>
            <a:r>
              <a:rPr lang="en-US" dirty="0"/>
              <a:t> image. He connects the egg to the prenatal and intrauterine, thus using it to symbolize hope and love; it appears in The Great Masturbator and The Metamorphosis of Narcissus. The Metamorphosis of Narcissus also symbolized death and petrification. </a:t>
            </a:r>
            <a:endParaRPr lang="bg-BG" dirty="0"/>
          </a:p>
        </p:txBody>
      </p: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547" y="0"/>
            <a:ext cx="3591878" cy="6858000"/>
          </a:xfrm>
          <a:prstGeom prst="rect">
            <a:avLst/>
          </a:prstGeom>
        </p:spPr>
      </p:pic>
      <p:sp>
        <p:nvSpPr>
          <p:cNvPr id="6" name="Rounded Rectangle 5"/>
          <p:cNvSpPr/>
          <p:nvPr/>
        </p:nvSpPr>
        <p:spPr>
          <a:xfrm>
            <a:off x="4917978" y="1476385"/>
            <a:ext cx="3844081"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 name="TextBox 6"/>
          <p:cNvSpPr txBox="1"/>
          <p:nvPr/>
        </p:nvSpPr>
        <p:spPr>
          <a:xfrm>
            <a:off x="4917978" y="1484158"/>
            <a:ext cx="3844081" cy="369332"/>
          </a:xfrm>
          <a:prstGeom prst="rect">
            <a:avLst/>
          </a:prstGeom>
          <a:noFill/>
        </p:spPr>
        <p:txBody>
          <a:bodyPr wrap="square" rtlCol="0">
            <a:spAutoFit/>
          </a:bodyPr>
          <a:lstStyle/>
          <a:p>
            <a:r>
              <a:rPr lang="en-US" dirty="0"/>
              <a:t>Woman With Egg And Arrows, 1978</a:t>
            </a:r>
            <a:endParaRPr lang="bg-BG" dirty="0"/>
          </a:p>
        </p:txBody>
      </p:sp>
    </p:spTree>
    <p:extLst>
      <p:ext uri="{BB962C8B-B14F-4D97-AF65-F5344CB8AC3E}">
        <p14:creationId xmlns:p14="http://schemas.microsoft.com/office/powerpoint/2010/main" val="428547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871490"/>
            <a:ext cx="6898017" cy="4877883"/>
          </a:xfrm>
          <a:prstGeom prst="rect">
            <a:avLst/>
          </a:prstGeom>
        </p:spPr>
      </p:pic>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 name="Content Placeholder 2"/>
          <p:cNvSpPr>
            <a:spLocks noGrp="1"/>
          </p:cNvSpPr>
          <p:nvPr>
            <p:ph idx="1"/>
          </p:nvPr>
        </p:nvSpPr>
        <p:spPr>
          <a:xfrm>
            <a:off x="7852528" y="2438399"/>
            <a:ext cx="3851743" cy="3661955"/>
          </a:xfrm>
        </p:spPr>
        <p:txBody>
          <a:bodyPr>
            <a:normAutofit/>
          </a:bodyPr>
          <a:lstStyle/>
          <a:p>
            <a:pPr marL="0" indent="0">
              <a:buNone/>
            </a:pPr>
            <a:r>
              <a:rPr lang="en-US" dirty="0"/>
              <a:t>Various other animals appear throughout his work as well: ants point to death, decay, and immense sexual desire; the snail is connected to the human head (he saw a snail on a bicycle outside Freud's house when he first met Sigmund Freud); and locusts are a symbol of waste and fear.</a:t>
            </a:r>
            <a:endParaRPr lang="bg-BG" dirty="0"/>
          </a:p>
        </p:txBody>
      </p:sp>
      <p:sp>
        <p:nvSpPr>
          <p:cNvPr id="8" name="Rounded Rectangle 7"/>
          <p:cNvSpPr/>
          <p:nvPr/>
        </p:nvSpPr>
        <p:spPr>
          <a:xfrm>
            <a:off x="7852529" y="1488314"/>
            <a:ext cx="1609524"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TextBox 8"/>
          <p:cNvSpPr txBox="1"/>
          <p:nvPr/>
        </p:nvSpPr>
        <p:spPr>
          <a:xfrm>
            <a:off x="7852529" y="1496087"/>
            <a:ext cx="1609524" cy="369332"/>
          </a:xfrm>
          <a:prstGeom prst="rect">
            <a:avLst/>
          </a:prstGeom>
          <a:noFill/>
        </p:spPr>
        <p:txBody>
          <a:bodyPr wrap="square" rtlCol="0">
            <a:spAutoFit/>
          </a:bodyPr>
          <a:lstStyle/>
          <a:p>
            <a:r>
              <a:rPr lang="en-US" dirty="0"/>
              <a:t>The Ants, 1929</a:t>
            </a:r>
            <a:endParaRPr lang="bg-BG" dirty="0"/>
          </a:p>
        </p:txBody>
      </p:sp>
    </p:spTree>
    <p:extLst>
      <p:ext uri="{BB962C8B-B14F-4D97-AF65-F5344CB8AC3E}">
        <p14:creationId xmlns:p14="http://schemas.microsoft.com/office/powerpoint/2010/main" val="270209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608" y="640081"/>
            <a:ext cx="6616798" cy="5340702"/>
          </a:xfrm>
          <a:prstGeom prst="rect">
            <a:avLst/>
          </a:prstGeom>
        </p:spPr>
      </p:pic>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 name="Content Placeholder 2"/>
          <p:cNvSpPr>
            <a:spLocks noGrp="1"/>
          </p:cNvSpPr>
          <p:nvPr>
            <p:ph idx="1"/>
          </p:nvPr>
        </p:nvSpPr>
        <p:spPr>
          <a:xfrm>
            <a:off x="7852528" y="2438399"/>
            <a:ext cx="3851743" cy="3661955"/>
          </a:xfrm>
        </p:spPr>
        <p:txBody>
          <a:bodyPr>
            <a:normAutofit/>
          </a:bodyPr>
          <a:lstStyle/>
          <a:p>
            <a:pPr marL="0" indent="0">
              <a:buNone/>
            </a:pPr>
            <a:r>
              <a:rPr lang="en-US" dirty="0"/>
              <a:t>Both </a:t>
            </a:r>
            <a:r>
              <a:rPr lang="en-US" dirty="0" err="1"/>
              <a:t>Dalí</a:t>
            </a:r>
            <a:r>
              <a:rPr lang="en-US" dirty="0"/>
              <a:t> and his father enjoyed eating sea urchins, freshly caught in the sea near </a:t>
            </a:r>
            <a:r>
              <a:rPr lang="en-US" dirty="0" err="1"/>
              <a:t>Cadaqués</a:t>
            </a:r>
            <a:r>
              <a:rPr lang="en-US" dirty="0"/>
              <a:t>. The radial symmetry of the sea urchin fascinated </a:t>
            </a:r>
            <a:r>
              <a:rPr lang="en-US" dirty="0" err="1"/>
              <a:t>Dalí</a:t>
            </a:r>
            <a:r>
              <a:rPr lang="en-US" dirty="0"/>
              <a:t>, and he adapted its form to many art works. Other foods also appear throughout his work.</a:t>
            </a:r>
            <a:endParaRPr lang="bg-BG" dirty="0"/>
          </a:p>
        </p:txBody>
      </p:sp>
      <p:sp>
        <p:nvSpPr>
          <p:cNvPr id="11" name="Rounded Rectangle 10"/>
          <p:cNvSpPr/>
          <p:nvPr/>
        </p:nvSpPr>
        <p:spPr>
          <a:xfrm>
            <a:off x="7852528" y="1493139"/>
            <a:ext cx="1530011"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Shell, 1928</a:t>
            </a:r>
            <a:endParaRPr lang="bg-BG" dirty="0">
              <a:solidFill>
                <a:schemeClr val="tx1"/>
              </a:solidFill>
            </a:endParaRPr>
          </a:p>
        </p:txBody>
      </p:sp>
    </p:spTree>
    <p:extLst>
      <p:ext uri="{BB962C8B-B14F-4D97-AF65-F5344CB8AC3E}">
        <p14:creationId xmlns:p14="http://schemas.microsoft.com/office/powerpoint/2010/main" val="312832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title="Feathers">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0714" y="362425"/>
            <a:ext cx="3495979" cy="6204388"/>
            <a:chOff x="400714" y="362425"/>
            <a:chExt cx="3495979" cy="6204388"/>
          </a:xfrm>
        </p:grpSpPr>
        <p:sp>
          <p:nvSpPr>
            <p:cNvPr id="13" name="Freeform 5">
              <a:extLst/>
            </p:cNvPr>
            <p:cNvSpPr>
              <a:spLocks noEditPoints="1"/>
            </p:cNvSpPr>
            <p:nvPr>
              <p:extLst>
                <p:ext uri="{386F3935-93C4-4BCD-93E2-E3B085C9AB24}">
                  <p16:designElem xmlns:p16="http://schemas.microsoft.com/office/powerpoint/2015/main" xmlns=""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F7F7F">
                <a:alpha val="74902"/>
              </a:srgbClr>
            </a:solidFill>
            <a:ln>
              <a:noFill/>
            </a:ln>
          </p:spPr>
        </p:sp>
        <p:sp>
          <p:nvSpPr>
            <p:cNvPr id="14" name="Freeform 15">
              <a:extLst/>
            </p:cNvPr>
            <p:cNvSpPr>
              <a:spLocks noEditPoints="1"/>
            </p:cNvSpPr>
            <p:nvPr>
              <p:extLst>
                <p:ext uri="{386F3935-93C4-4BCD-93E2-E3B085C9AB24}">
                  <p16:designElem xmlns:p16="http://schemas.microsoft.com/office/powerpoint/2015/main" xmlns=""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595959">
                <a:alpha val="49804"/>
              </a:srgbClr>
            </a:solidFill>
            <a:ln>
              <a:noFill/>
            </a:ln>
          </p:spPr>
        </p:sp>
      </p:grpSp>
      <p:cxnSp>
        <p:nvCxnSpPr>
          <p:cNvPr id="16" name="Straight Connector 15" title="Rule Line">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933700" y="2176009"/>
            <a:ext cx="8770571" cy="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 name="Content Placeholder 2"/>
          <p:cNvSpPr>
            <a:spLocks noGrp="1"/>
          </p:cNvSpPr>
          <p:nvPr>
            <p:ph idx="1"/>
          </p:nvPr>
        </p:nvSpPr>
        <p:spPr>
          <a:xfrm>
            <a:off x="5272088" y="2438400"/>
            <a:ext cx="6432183" cy="3651504"/>
          </a:xfrm>
        </p:spPr>
        <p:txBody>
          <a:bodyPr>
            <a:normAutofit/>
          </a:bodyPr>
          <a:lstStyle/>
          <a:p>
            <a:pPr marL="0" indent="0">
              <a:buNone/>
            </a:pPr>
            <a:r>
              <a:rPr lang="en-US" dirty="0">
                <a:solidFill>
                  <a:schemeClr val="tx2"/>
                </a:solidFill>
              </a:rPr>
              <a:t>References to </a:t>
            </a:r>
            <a:r>
              <a:rPr lang="en-US" dirty="0" err="1">
                <a:solidFill>
                  <a:schemeClr val="tx2"/>
                </a:solidFill>
              </a:rPr>
              <a:t>Dalí</a:t>
            </a:r>
            <a:r>
              <a:rPr lang="en-US" dirty="0">
                <a:solidFill>
                  <a:schemeClr val="tx2"/>
                </a:solidFill>
              </a:rPr>
              <a:t> in the context of science are made in terms of his fascination with the paradigm shift that accompanied the birth of quantum mechanics in the twentieth century.</a:t>
            </a:r>
            <a:endParaRPr lang="bg-BG"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152" y="922436"/>
            <a:ext cx="3500438" cy="5013127"/>
          </a:xfrm>
          <a:prstGeom prst="rect">
            <a:avLst/>
          </a:prstGeom>
        </p:spPr>
      </p:pic>
      <p:sp>
        <p:nvSpPr>
          <p:cNvPr id="15" name="Rounded Rectangle 14"/>
          <p:cNvSpPr/>
          <p:nvPr/>
        </p:nvSpPr>
        <p:spPr>
          <a:xfrm>
            <a:off x="5272088" y="1431847"/>
            <a:ext cx="3328573"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Meditation On The Harp, 1934</a:t>
            </a:r>
            <a:endParaRPr lang="bg-BG" dirty="0">
              <a:solidFill>
                <a:schemeClr val="bg2"/>
              </a:solidFill>
            </a:endParaRPr>
          </a:p>
        </p:txBody>
      </p:sp>
    </p:spTree>
    <p:extLst>
      <p:ext uri="{BB962C8B-B14F-4D97-AF65-F5344CB8AC3E}">
        <p14:creationId xmlns:p14="http://schemas.microsoft.com/office/powerpoint/2010/main" val="406332440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24" y="3175"/>
            <a:ext cx="12145034"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4" name="Freeform 9">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8124" y="3175"/>
            <a:ext cx="12145034"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6" name="Freeform 13">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798" y="0"/>
            <a:ext cx="1215136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62419" y="0"/>
            <a:ext cx="753770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140960" y="225751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 name="Content Placeholder 2"/>
          <p:cNvSpPr>
            <a:spLocks noGrp="1"/>
          </p:cNvSpPr>
          <p:nvPr>
            <p:ph idx="1"/>
          </p:nvPr>
        </p:nvSpPr>
        <p:spPr>
          <a:xfrm>
            <a:off x="5140960" y="2438400"/>
            <a:ext cx="6563311" cy="3651504"/>
          </a:xfrm>
        </p:spPr>
        <p:txBody>
          <a:bodyPr>
            <a:normAutofit/>
          </a:bodyPr>
          <a:lstStyle/>
          <a:p>
            <a:pPr marL="0" indent="0">
              <a:buNone/>
            </a:pPr>
            <a:r>
              <a:rPr lang="en-US" dirty="0"/>
              <a:t>Inspired by Werner Heisenberg's uncertainty principle, in 1958 he wrote in his "Anti-Matter Manifesto": "In the Surrealist period, I wanted to create the iconography of the interior world and the world of the marvelous, of my father Freud. Today, the exterior world and that of physics has transcended the one of psychology. My father today is Dr. Heisenberg."</a:t>
            </a:r>
            <a:endParaRPr lang="bg-B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384" y="541030"/>
            <a:ext cx="3981450" cy="5403396"/>
          </a:xfrm>
          <a:prstGeom prst="rect">
            <a:avLst/>
          </a:prstGeom>
        </p:spPr>
      </p:pic>
      <p:sp>
        <p:nvSpPr>
          <p:cNvPr id="13" name="Rounded Rectangle 12"/>
          <p:cNvSpPr/>
          <p:nvPr/>
        </p:nvSpPr>
        <p:spPr>
          <a:xfrm>
            <a:off x="5140960" y="1263362"/>
            <a:ext cx="6402208" cy="813267"/>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Ghost Of Vermeer Van Delft Which Can Be Used As A Table, 1934</a:t>
            </a:r>
            <a:endParaRPr lang="bg-BG" dirty="0">
              <a:solidFill>
                <a:schemeClr val="tx1"/>
              </a:solidFill>
            </a:endParaRPr>
          </a:p>
        </p:txBody>
      </p:sp>
    </p:spTree>
    <p:extLst>
      <p:ext uri="{BB962C8B-B14F-4D97-AF65-F5344CB8AC3E}">
        <p14:creationId xmlns:p14="http://schemas.microsoft.com/office/powerpoint/2010/main" val="4562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1"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1154799"/>
            <a:ext cx="5455949" cy="4228360"/>
          </a:xfrm>
          <a:prstGeom prst="rect">
            <a:avLst/>
          </a:prstGeom>
        </p:spPr>
      </p:pic>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 name="Content Placeholder 2"/>
          <p:cNvSpPr>
            <a:spLocks noGrp="1"/>
          </p:cNvSpPr>
          <p:nvPr>
            <p:ph idx="1"/>
          </p:nvPr>
        </p:nvSpPr>
        <p:spPr>
          <a:xfrm>
            <a:off x="6400800" y="2438400"/>
            <a:ext cx="5303471" cy="3651504"/>
          </a:xfrm>
        </p:spPr>
        <p:txBody>
          <a:bodyPr>
            <a:normAutofit/>
          </a:bodyPr>
          <a:lstStyle/>
          <a:p>
            <a:pPr marL="0" indent="0">
              <a:buNone/>
            </a:pPr>
            <a:r>
              <a:rPr lang="en-US" dirty="0"/>
              <a:t>In this respect, The Disintegration of the Persistence of Memory, which appeared in 1954, in harking back to The Persistence of Memory and in portraying that painting in fragmentation and disintegration, summarizes </a:t>
            </a:r>
            <a:r>
              <a:rPr lang="en-US" dirty="0" err="1"/>
              <a:t>Dalí's</a:t>
            </a:r>
            <a:r>
              <a:rPr lang="en-US" dirty="0"/>
              <a:t> acknowledgment of the new science.</a:t>
            </a:r>
            <a:endParaRPr lang="bg-BG" dirty="0"/>
          </a:p>
        </p:txBody>
      </p:sp>
      <p:sp>
        <p:nvSpPr>
          <p:cNvPr id="14" name="Rounded Rectangle 13"/>
          <p:cNvSpPr/>
          <p:nvPr/>
        </p:nvSpPr>
        <p:spPr>
          <a:xfrm>
            <a:off x="6416015" y="1510748"/>
            <a:ext cx="5418175" cy="402871"/>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Disintegration of the Persistence of Memory, 1954</a:t>
            </a:r>
            <a:endParaRPr lang="bg-BG" dirty="0">
              <a:solidFill>
                <a:schemeClr val="tx1"/>
              </a:solidFill>
            </a:endParaRPr>
          </a:p>
        </p:txBody>
      </p:sp>
    </p:spTree>
    <p:extLst>
      <p:ext uri="{BB962C8B-B14F-4D97-AF65-F5344CB8AC3E}">
        <p14:creationId xmlns:p14="http://schemas.microsoft.com/office/powerpoint/2010/main" val="211252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8556" y="184087"/>
            <a:ext cx="8770571" cy="3651504"/>
          </a:xfrm>
        </p:spPr>
        <p:txBody>
          <a:bodyPr>
            <a:noAutofit/>
          </a:bodyPr>
          <a:lstStyle/>
          <a:p>
            <a:pPr marL="0" indent="0">
              <a:buNone/>
            </a:pPr>
            <a:r>
              <a:rPr lang="en-US" sz="2800" dirty="0"/>
              <a:t>The famous Spanish surrealist painter, Salvador Dali had artistic repertoire that included sculpture, painting, photography, multimedia work, and collaborations with other artists, most notably independent surrealist films. </a:t>
            </a:r>
            <a:endParaRPr lang="bg-BG" sz="2800" dirty="0"/>
          </a:p>
        </p:txBody>
      </p: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Action Button: Forward or Next 5">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225" y="2393150"/>
            <a:ext cx="7991061" cy="4089130"/>
          </a:xfrm>
          <a:prstGeom prst="rect">
            <a:avLst/>
          </a:prstGeom>
        </p:spPr>
      </p:pic>
      <p:sp>
        <p:nvSpPr>
          <p:cNvPr id="7" name="Rounded Rectangle 6"/>
          <p:cNvSpPr/>
          <p:nvPr/>
        </p:nvSpPr>
        <p:spPr>
          <a:xfrm>
            <a:off x="561315" y="4282107"/>
            <a:ext cx="2271830" cy="1567265"/>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TextBox 7"/>
          <p:cNvSpPr txBox="1"/>
          <p:nvPr/>
        </p:nvSpPr>
        <p:spPr>
          <a:xfrm>
            <a:off x="561315" y="4372044"/>
            <a:ext cx="2271830" cy="1477328"/>
          </a:xfrm>
          <a:prstGeom prst="rect">
            <a:avLst/>
          </a:prstGeom>
          <a:noFill/>
        </p:spPr>
        <p:txBody>
          <a:bodyPr wrap="square" rtlCol="0">
            <a:spAutoFit/>
          </a:bodyPr>
          <a:lstStyle/>
          <a:p>
            <a:r>
              <a:rPr lang="en-GB" dirty="0"/>
              <a:t>A Soft Watch Put In The Appropriate Place To Cause A Young </a:t>
            </a:r>
            <a:r>
              <a:rPr lang="en-GB" dirty="0" err="1"/>
              <a:t>Ephebe</a:t>
            </a:r>
            <a:r>
              <a:rPr lang="en-GB" dirty="0"/>
              <a:t> To Die And Be Resuscitated, 1979</a:t>
            </a:r>
            <a:endParaRPr lang="bg-BG" dirty="0"/>
          </a:p>
        </p:txBody>
      </p:sp>
    </p:spTree>
    <p:extLst>
      <p:ext uri="{BB962C8B-B14F-4D97-AF65-F5344CB8AC3E}">
        <p14:creationId xmlns:p14="http://schemas.microsoft.com/office/powerpoint/2010/main" val="3899119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2"/>
          </a:solidFill>
          <a:effectLst/>
        </p:spPr>
      </p:sp>
      <p:grpSp>
        <p:nvGrpSpPr>
          <p:cNvPr id="12" name="Group 11" title="Feathers"/>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0714" y="362425"/>
            <a:ext cx="3495979" cy="6204388"/>
            <a:chOff x="400714" y="362425"/>
            <a:chExt cx="3495979" cy="6204388"/>
          </a:xfrm>
        </p:grpSpPr>
        <p:sp>
          <p:nvSpPr>
            <p:cNvPr id="13" name="Freeform 5"/>
            <p:cNvSpPr>
              <a:spLocks noEditPoints="1"/>
            </p:cNvSpPr>
            <p:nvPr>
              <p:extLst>
                <p:ext uri="{386F3935-93C4-4BCD-93E2-E3B085C9AB24}">
                  <p16:designElem xmlns:p16="http://schemas.microsoft.com/office/powerpoint/2015/main" xmlns=""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4" name="Freeform 15"/>
            <p:cNvSpPr>
              <a:spLocks noEditPoints="1"/>
            </p:cNvSpPr>
            <p:nvPr>
              <p:extLst>
                <p:ext uri="{386F3935-93C4-4BCD-93E2-E3B085C9AB24}">
                  <p16:designElem xmlns:p16="http://schemas.microsoft.com/office/powerpoint/2015/main" xmlns=""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20" name="Rectangle: Rounded Corners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0456" y="562356"/>
            <a:ext cx="10991088" cy="5733288"/>
          </a:xfrm>
          <a:prstGeom prst="roundRect">
            <a:avLst>
              <a:gd name="adj" fmla="val 6411"/>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grayscl/>
            <a:extLst>
              <a:ext uri="{28A0092B-C50C-407E-A947-70E740481C1C}">
                <a14:useLocalDpi xmlns:a14="http://schemas.microsoft.com/office/drawing/2010/main" val="0"/>
              </a:ext>
            </a:extLst>
          </a:blip>
          <a:srcRect t="11032" r="1" b="38282"/>
          <a:stretch/>
        </p:blipFill>
        <p:spPr>
          <a:xfrm>
            <a:off x="765048" y="726948"/>
            <a:ext cx="10661904" cy="5404104"/>
          </a:xfrm>
          <a:custGeom>
            <a:avLst/>
            <a:gdLst>
              <a:gd name="connsiteX0" fmla="*/ 183606 w 10330784"/>
              <a:gd name="connsiteY0" fmla="*/ 0 h 5078215"/>
              <a:gd name="connsiteX1" fmla="*/ 10153570 w 10330784"/>
              <a:gd name="connsiteY1" fmla="*/ 0 h 5078215"/>
              <a:gd name="connsiteX2" fmla="*/ 10184172 w 10330784"/>
              <a:gd name="connsiteY2" fmla="*/ 3088 h 5078215"/>
              <a:gd name="connsiteX3" fmla="*/ 10330784 w 10330784"/>
              <a:gd name="connsiteY3" fmla="*/ 183124 h 5078215"/>
              <a:gd name="connsiteX4" fmla="*/ 10330784 w 10330784"/>
              <a:gd name="connsiteY4" fmla="*/ 4893800 h 5078215"/>
              <a:gd name="connsiteX5" fmla="*/ 10147167 w 10330784"/>
              <a:gd name="connsiteY5" fmla="*/ 5077570 h 5078215"/>
              <a:gd name="connsiteX6" fmla="*/ 9775868 w 10330784"/>
              <a:gd name="connsiteY6" fmla="*/ 5077570 h 5078215"/>
              <a:gd name="connsiteX7" fmla="*/ 9412719 w 10330784"/>
              <a:gd name="connsiteY7" fmla="*/ 5077570 h 5078215"/>
              <a:gd name="connsiteX8" fmla="*/ 924458 w 10330784"/>
              <a:gd name="connsiteY8" fmla="*/ 5077570 h 5078215"/>
              <a:gd name="connsiteX9" fmla="*/ 918064 w 10330784"/>
              <a:gd name="connsiteY9" fmla="*/ 5078215 h 5078215"/>
              <a:gd name="connsiteX10" fmla="*/ 183616 w 10330784"/>
              <a:gd name="connsiteY10" fmla="*/ 5078215 h 5078215"/>
              <a:gd name="connsiteX11" fmla="*/ 14429 w 10330784"/>
              <a:gd name="connsiteY11" fmla="*/ 4965977 h 5078215"/>
              <a:gd name="connsiteX12" fmla="*/ 0 w 10330784"/>
              <a:gd name="connsiteY12" fmla="*/ 4894450 h 5078215"/>
              <a:gd name="connsiteX13" fmla="*/ 0 w 10330784"/>
              <a:gd name="connsiteY13" fmla="*/ 183765 h 5078215"/>
              <a:gd name="connsiteX14" fmla="*/ 14429 w 10330784"/>
              <a:gd name="connsiteY14" fmla="*/ 112238 h 5078215"/>
              <a:gd name="connsiteX15" fmla="*/ 146611 w 10330784"/>
              <a:gd name="connsiteY15" fmla="*/ 3733 h 507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0784" h="5078215">
                <a:moveTo>
                  <a:pt x="183606" y="0"/>
                </a:moveTo>
                <a:lnTo>
                  <a:pt x="10153570" y="0"/>
                </a:lnTo>
                <a:lnTo>
                  <a:pt x="10184172" y="3088"/>
                </a:lnTo>
                <a:cubicBezTo>
                  <a:pt x="10267844" y="20224"/>
                  <a:pt x="10330784" y="94318"/>
                  <a:pt x="10330784" y="183124"/>
                </a:cubicBezTo>
                <a:lnTo>
                  <a:pt x="10330784" y="4893800"/>
                </a:lnTo>
                <a:cubicBezTo>
                  <a:pt x="10330784" y="4995293"/>
                  <a:pt x="10248576" y="5077570"/>
                  <a:pt x="10147167" y="5077570"/>
                </a:cubicBezTo>
                <a:lnTo>
                  <a:pt x="9775868" y="5077570"/>
                </a:lnTo>
                <a:lnTo>
                  <a:pt x="9412719" y="5077570"/>
                </a:lnTo>
                <a:lnTo>
                  <a:pt x="924458" y="5077570"/>
                </a:lnTo>
                <a:lnTo>
                  <a:pt x="918064" y="5078215"/>
                </a:lnTo>
                <a:lnTo>
                  <a:pt x="183616" y="5078215"/>
                </a:lnTo>
                <a:cubicBezTo>
                  <a:pt x="107560" y="5078215"/>
                  <a:pt x="42303" y="5031934"/>
                  <a:pt x="14429" y="4965977"/>
                </a:cubicBezTo>
                <a:lnTo>
                  <a:pt x="0" y="4894450"/>
                </a:lnTo>
                <a:lnTo>
                  <a:pt x="0" y="183765"/>
                </a:lnTo>
                <a:lnTo>
                  <a:pt x="14429" y="112238"/>
                </a:lnTo>
                <a:cubicBezTo>
                  <a:pt x="37658" y="57273"/>
                  <a:pt x="86846" y="15973"/>
                  <a:pt x="146611" y="3733"/>
                </a:cubicBezTo>
                <a:close/>
              </a:path>
            </a:pathLst>
          </a:custGeom>
          <a:ln w="76200">
            <a:solidFill>
              <a:schemeClr val="accent1"/>
            </a:solidFill>
          </a:ln>
        </p:spPr>
      </p:pic>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 name="Action Button: Home 1">
            <a:hlinkClick r:id="" action="ppaction://hlinkshowjump?jump=firstslide" highlightClick="1"/>
          </p:cNvPr>
          <p:cNvSpPr/>
          <p:nvPr/>
        </p:nvSpPr>
        <p:spPr>
          <a:xfrm>
            <a:off x="11570328" y="6328372"/>
            <a:ext cx="488887" cy="4255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g-BG"/>
          </a:p>
        </p:txBody>
      </p:sp>
      <p:sp>
        <p:nvSpPr>
          <p:cNvPr id="6" name="Rectangle 5"/>
          <p:cNvSpPr/>
          <p:nvPr/>
        </p:nvSpPr>
        <p:spPr>
          <a:xfrm>
            <a:off x="4750117" y="1098779"/>
            <a:ext cx="2691764" cy="923330"/>
          </a:xfrm>
          <a:prstGeom prst="rect">
            <a:avLst/>
          </a:prstGeom>
          <a:noFill/>
        </p:spPr>
        <p:txBody>
          <a:bodyPr wrap="none" lIns="91440" tIns="45720" rIns="91440" bIns="45720">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THE END</a:t>
            </a:r>
          </a:p>
        </p:txBody>
      </p:sp>
    </p:spTree>
    <p:extLst>
      <p:ext uri="{BB962C8B-B14F-4D97-AF65-F5344CB8AC3E}">
        <p14:creationId xmlns:p14="http://schemas.microsoft.com/office/powerpoint/2010/main" val="337732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093" y="640081"/>
            <a:ext cx="5435829" cy="5340702"/>
          </a:xfrm>
          <a:prstGeom prst="rect">
            <a:avLst/>
          </a:prstGeom>
        </p:spPr>
      </p:pic>
      <p:sp>
        <p:nvSpPr>
          <p:cNvPr id="4" name="Action Button: Back or Previous 3">
            <a:hlinkClick r:id="" action="ppaction://hlinkshowjump?jump=previousslide" highlightClick="1"/>
          </p:cNvPr>
          <p:cNvSpPr/>
          <p:nvPr/>
        </p:nvSpPr>
        <p:spPr>
          <a:xfrm>
            <a:off x="63375" y="6509442"/>
            <a:ext cx="488886" cy="2806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bg-BG"/>
          </a:p>
        </p:txBody>
      </p:sp>
      <p:sp>
        <p:nvSpPr>
          <p:cNvPr id="6" name="Action Button: Forward or Next 5">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Content Placeholder 2"/>
          <p:cNvSpPr>
            <a:spLocks noGrp="1"/>
          </p:cNvSpPr>
          <p:nvPr>
            <p:ph idx="1"/>
          </p:nvPr>
        </p:nvSpPr>
        <p:spPr>
          <a:xfrm>
            <a:off x="7852528" y="2438399"/>
            <a:ext cx="3851743" cy="3661955"/>
          </a:xfrm>
        </p:spPr>
        <p:txBody>
          <a:bodyPr>
            <a:normAutofit/>
          </a:bodyPr>
          <a:lstStyle/>
          <a:p>
            <a:pPr marL="0" indent="0">
              <a:buNone/>
            </a:pPr>
            <a:r>
              <a:rPr lang="en-US"/>
              <a:t>He was born on 11 May 1904 in </a:t>
            </a:r>
            <a:r>
              <a:rPr lang="en-US" err="1"/>
              <a:t>Figueres</a:t>
            </a:r>
            <a:r>
              <a:rPr lang="en-US"/>
              <a:t>, Catalonia, Spain. Dali was born in a quasi-surreal existence. His brother, also named Salvador, died as a toddler, nine months before Dali’s birth. His parents told him he was the reincarnation of his older brother, which he also came to believe.</a:t>
            </a:r>
            <a:endParaRPr lang="bg-BG"/>
          </a:p>
        </p:txBody>
      </p:sp>
      <p:sp>
        <p:nvSpPr>
          <p:cNvPr id="8" name="Rounded Rectangle 7"/>
          <p:cNvSpPr/>
          <p:nvPr/>
        </p:nvSpPr>
        <p:spPr>
          <a:xfrm>
            <a:off x="1321007" y="6223066"/>
            <a:ext cx="3526601"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TextBox 8"/>
          <p:cNvSpPr txBox="1"/>
          <p:nvPr/>
        </p:nvSpPr>
        <p:spPr>
          <a:xfrm>
            <a:off x="1321006" y="6230839"/>
            <a:ext cx="3526602" cy="369332"/>
          </a:xfrm>
          <a:prstGeom prst="rect">
            <a:avLst/>
          </a:prstGeom>
          <a:noFill/>
        </p:spPr>
        <p:txBody>
          <a:bodyPr wrap="square" rtlCol="0">
            <a:spAutoFit/>
          </a:bodyPr>
          <a:lstStyle/>
          <a:p>
            <a:r>
              <a:rPr lang="en-US" dirty="0"/>
              <a:t>The Harmony Of The Spheres, 1978</a:t>
            </a:r>
            <a:endParaRPr lang="bg-BG" dirty="0"/>
          </a:p>
        </p:txBody>
      </p:sp>
    </p:spTree>
    <p:extLst>
      <p:ext uri="{BB962C8B-B14F-4D97-AF65-F5344CB8AC3E}">
        <p14:creationId xmlns:p14="http://schemas.microsoft.com/office/powerpoint/2010/main" val="345770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293" y="645106"/>
            <a:ext cx="5247747" cy="5247747"/>
          </a:xfrm>
          <a:prstGeom prst="rect">
            <a:avLst/>
          </a:prstGeom>
        </p:spPr>
      </p:pic>
      <p:sp>
        <p:nvSpPr>
          <p:cNvPr id="5" name="Action Button: Back or Previous 4">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Action Button: Forward or Next 5">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Content Placeholder 2"/>
          <p:cNvSpPr>
            <a:spLocks noGrp="1"/>
          </p:cNvSpPr>
          <p:nvPr>
            <p:ph idx="1"/>
          </p:nvPr>
        </p:nvSpPr>
        <p:spPr>
          <a:xfrm>
            <a:off x="6400800" y="2438400"/>
            <a:ext cx="5303471" cy="3651504"/>
          </a:xfrm>
        </p:spPr>
        <p:txBody>
          <a:bodyPr>
            <a:normAutofit/>
          </a:bodyPr>
          <a:lstStyle/>
          <a:p>
            <a:pPr marL="0" indent="0">
              <a:buNone/>
            </a:pPr>
            <a:r>
              <a:rPr lang="en-US" dirty="0"/>
              <a:t>As a child, Dali attended drawing school, and by the age of thirteen, Dali’s father was arranging exhibitions of his charcoal drawings. In 1922, Dali went to study at the School of Fine Arts in San Fernando, where he was known as a bit of a dandy, wearing long hair and sideburns, and stockings with knee breeches in the style of 19th century aesthetes. </a:t>
            </a:r>
            <a:endParaRPr lang="bg-BG" dirty="0"/>
          </a:p>
        </p:txBody>
      </p:sp>
      <p:sp>
        <p:nvSpPr>
          <p:cNvPr id="8" name="Rounded Rectangle 7"/>
          <p:cNvSpPr/>
          <p:nvPr/>
        </p:nvSpPr>
        <p:spPr>
          <a:xfrm>
            <a:off x="6468065" y="1293199"/>
            <a:ext cx="2755448"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TextBox 8"/>
          <p:cNvSpPr txBox="1"/>
          <p:nvPr/>
        </p:nvSpPr>
        <p:spPr>
          <a:xfrm>
            <a:off x="6468064" y="1300972"/>
            <a:ext cx="2755449" cy="369332"/>
          </a:xfrm>
          <a:prstGeom prst="rect">
            <a:avLst/>
          </a:prstGeom>
          <a:noFill/>
        </p:spPr>
        <p:txBody>
          <a:bodyPr wrap="square" rtlCol="0">
            <a:spAutoFit/>
          </a:bodyPr>
          <a:lstStyle/>
          <a:p>
            <a:r>
              <a:rPr lang="en-US" dirty="0"/>
              <a:t>The Sleeping Smoker, 1972</a:t>
            </a:r>
            <a:endParaRPr lang="bg-BG" dirty="0"/>
          </a:p>
        </p:txBody>
      </p:sp>
    </p:spTree>
    <p:extLst>
      <p:ext uri="{BB962C8B-B14F-4D97-AF65-F5344CB8AC3E}">
        <p14:creationId xmlns:p14="http://schemas.microsoft.com/office/powerpoint/2010/main" val="378343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36" r="2" b="5428"/>
          <a:stretch/>
        </p:blipFill>
        <p:spPr>
          <a:xfrm>
            <a:off x="643192" y="645106"/>
            <a:ext cx="5455949" cy="5247747"/>
          </a:xfrm>
          <a:prstGeom prst="rect">
            <a:avLst/>
          </a:prstGeom>
        </p:spPr>
      </p:pic>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Content Placeholder 2"/>
          <p:cNvSpPr>
            <a:spLocks noGrp="1"/>
          </p:cNvSpPr>
          <p:nvPr>
            <p:ph idx="1"/>
          </p:nvPr>
        </p:nvSpPr>
        <p:spPr>
          <a:xfrm>
            <a:off x="6400800" y="2438400"/>
            <a:ext cx="5303471" cy="3651504"/>
          </a:xfrm>
        </p:spPr>
        <p:txBody>
          <a:bodyPr>
            <a:normAutofit/>
          </a:bodyPr>
          <a:lstStyle/>
          <a:p>
            <a:pPr marL="0" indent="0">
              <a:buNone/>
            </a:pPr>
            <a:r>
              <a:rPr lang="en-US" dirty="0"/>
              <a:t>During his stay at the academy, Dali tried his hand in cubism and dada. But his stay was short lived, after he was expelled a few weeks before final exams, for stating that no one in the school was qualified enough to examine him. After his expulsion, he traveled to Paris, where he met Pablo Picasso and Joan Miro, who heavily influenced his painting styles.</a:t>
            </a:r>
            <a:endParaRPr lang="bg-BG" dirty="0"/>
          </a:p>
        </p:txBody>
      </p:sp>
      <p:sp>
        <p:nvSpPr>
          <p:cNvPr id="11" name="Rounded Rectangle 10"/>
          <p:cNvSpPr/>
          <p:nvPr/>
        </p:nvSpPr>
        <p:spPr>
          <a:xfrm>
            <a:off x="6416017" y="1407913"/>
            <a:ext cx="2582210"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TextBox 12"/>
          <p:cNvSpPr txBox="1"/>
          <p:nvPr/>
        </p:nvSpPr>
        <p:spPr>
          <a:xfrm>
            <a:off x="6423622" y="1407913"/>
            <a:ext cx="3396239" cy="369332"/>
          </a:xfrm>
          <a:prstGeom prst="rect">
            <a:avLst/>
          </a:prstGeom>
          <a:noFill/>
        </p:spPr>
        <p:txBody>
          <a:bodyPr wrap="square" rtlCol="0">
            <a:spAutoFit/>
          </a:bodyPr>
          <a:lstStyle/>
          <a:p>
            <a:r>
              <a:rPr lang="en-US" dirty="0"/>
              <a:t>Crystalline Still Life, 1923</a:t>
            </a:r>
            <a:endParaRPr lang="bg-BG" dirty="0"/>
          </a:p>
        </p:txBody>
      </p:sp>
    </p:spTree>
    <p:extLst>
      <p:ext uri="{BB962C8B-B14F-4D97-AF65-F5344CB8AC3E}">
        <p14:creationId xmlns:p14="http://schemas.microsoft.com/office/powerpoint/2010/main" val="3878207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319" r="21986"/>
          <a:stretch/>
        </p:blipFill>
        <p:spPr>
          <a:xfrm>
            <a:off x="20" y="-8545"/>
            <a:ext cx="3424492" cy="6870818"/>
          </a:xfrm>
          <a:prstGeom prst="rect">
            <a:avLst/>
          </a:prstGeom>
        </p:spPr>
      </p:pic>
      <p:cxnSp>
        <p:nvCxnSpPr>
          <p:cNvPr id="12" name="Straight Connector 11"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24300" y="2176009"/>
            <a:ext cx="777997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Content Placeholder 2"/>
          <p:cNvSpPr>
            <a:spLocks noGrp="1"/>
          </p:cNvSpPr>
          <p:nvPr>
            <p:ph idx="1"/>
          </p:nvPr>
        </p:nvSpPr>
        <p:spPr>
          <a:xfrm>
            <a:off x="3924301" y="2438400"/>
            <a:ext cx="7779970" cy="3651504"/>
          </a:xfrm>
        </p:spPr>
        <p:txBody>
          <a:bodyPr>
            <a:normAutofit/>
          </a:bodyPr>
          <a:lstStyle/>
          <a:p>
            <a:pPr marL="0" indent="0">
              <a:buNone/>
            </a:pPr>
            <a:r>
              <a:rPr lang="en-US"/>
              <a:t>From impressionism to renaissance works, he combined all elements into single compositions, raising interesting critiques from art critics, who were unsure as how to received his works. Always a dandy, Dali grew a large moustache, which was a trademark of his appearance for the rest of his life. </a:t>
            </a:r>
            <a:endParaRPr lang="bg-BG"/>
          </a:p>
        </p:txBody>
      </p:sp>
      <p:sp>
        <p:nvSpPr>
          <p:cNvPr id="8" name="Rounded Rectangle 7"/>
          <p:cNvSpPr/>
          <p:nvPr/>
        </p:nvSpPr>
        <p:spPr>
          <a:xfrm>
            <a:off x="3924300" y="1386642"/>
            <a:ext cx="2237961"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Salvador Dali, </a:t>
            </a:r>
            <a:r>
              <a:rPr lang="en-US" dirty="0" err="1">
                <a:solidFill>
                  <a:schemeClr val="tx1"/>
                </a:solidFill>
              </a:rPr>
              <a:t>portait</a:t>
            </a:r>
            <a:endParaRPr lang="bg-BG" dirty="0">
              <a:solidFill>
                <a:schemeClr val="tx1"/>
              </a:solidFill>
            </a:endParaRPr>
          </a:p>
        </p:txBody>
      </p:sp>
    </p:spTree>
    <p:extLst>
      <p:ext uri="{BB962C8B-B14F-4D97-AF65-F5344CB8AC3E}">
        <p14:creationId xmlns:p14="http://schemas.microsoft.com/office/powerpoint/2010/main" val="253841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1724"/>
          <a:stretch/>
        </p:blipFill>
        <p:spPr>
          <a:xfrm>
            <a:off x="8770337" y="-8545"/>
            <a:ext cx="3424512" cy="6870818"/>
          </a:xfrm>
          <a:prstGeom prst="rect">
            <a:avLst/>
          </a:prstGeom>
        </p:spPr>
      </p:pic>
      <p:cxnSp>
        <p:nvCxnSpPr>
          <p:cNvPr id="12" name="Straight Connector 11"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1146" y="2176009"/>
            <a:ext cx="776655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Content Placeholder 2"/>
          <p:cNvSpPr>
            <a:spLocks noGrp="1"/>
          </p:cNvSpPr>
          <p:nvPr>
            <p:ph idx="1"/>
          </p:nvPr>
        </p:nvSpPr>
        <p:spPr>
          <a:xfrm>
            <a:off x="500313" y="2438400"/>
            <a:ext cx="7767388" cy="3651504"/>
          </a:xfrm>
        </p:spPr>
        <p:txBody>
          <a:bodyPr>
            <a:normAutofit/>
          </a:bodyPr>
          <a:lstStyle/>
          <a:p>
            <a:pPr marL="0" indent="0">
              <a:buNone/>
            </a:pPr>
            <a:r>
              <a:rPr lang="en-US" dirty="0"/>
              <a:t>In 1929, Dali began a relationship with the woman who would later become his wife, Gala. His father disapproved, and saw his connection with surrealism as a demoralizing influence on his son. Upon hearing reports that Dali had created a work with an inscription insulting his mother, who had died eight years earlier of breast cancer, the elder Dali disowned his son, telling him never to return home.</a:t>
            </a:r>
            <a:endParaRPr lang="bg-BG" dirty="0"/>
          </a:p>
        </p:txBody>
      </p:sp>
      <p:sp>
        <p:nvSpPr>
          <p:cNvPr id="11" name="Rounded Rectangle 10"/>
          <p:cNvSpPr/>
          <p:nvPr/>
        </p:nvSpPr>
        <p:spPr>
          <a:xfrm>
            <a:off x="4863548" y="1615305"/>
            <a:ext cx="3404152"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Hallucinogenic Toreador, 1970 </a:t>
            </a:r>
            <a:endParaRPr lang="bg-BG" dirty="0">
              <a:solidFill>
                <a:schemeClr val="tx1"/>
              </a:solidFill>
            </a:endParaRPr>
          </a:p>
        </p:txBody>
      </p:sp>
    </p:spTree>
    <p:extLst>
      <p:ext uri="{BB962C8B-B14F-4D97-AF65-F5344CB8AC3E}">
        <p14:creationId xmlns:p14="http://schemas.microsoft.com/office/powerpoint/2010/main" val="369909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8823" y="2555913"/>
            <a:ext cx="1856961" cy="3537069"/>
          </a:xfrm>
          <a:prstGeom prst="rect">
            <a:avLst/>
          </a:prstGeom>
        </p:spPr>
      </p:pic>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Content Placeholder 2"/>
          <p:cNvSpPr>
            <a:spLocks noGrp="1"/>
          </p:cNvSpPr>
          <p:nvPr>
            <p:ph idx="1"/>
          </p:nvPr>
        </p:nvSpPr>
        <p:spPr>
          <a:xfrm>
            <a:off x="2933699" y="2438400"/>
            <a:ext cx="5348909" cy="3651504"/>
          </a:xfrm>
        </p:spPr>
        <p:txBody>
          <a:bodyPr>
            <a:normAutofit/>
          </a:bodyPr>
          <a:lstStyle/>
          <a:p>
            <a:pPr marL="0" indent="0">
              <a:buNone/>
            </a:pPr>
            <a:r>
              <a:rPr lang="en-US"/>
              <a:t>Dali spent the middle and late years of his life between the United States and his beloved Catalonia, Spain, collaborating with other artists, canoodling with social elites, and creating many stories for the newspapers. </a:t>
            </a:r>
            <a:r>
              <a:rPr lang="en-US" dirty="0"/>
              <a:t>After his wife’s death in 1982, Dali lost much of his will to live, and purposely dehydrated himself almost to the point of death.</a:t>
            </a:r>
            <a:endParaRPr lang="bg-BG" dirty="0"/>
          </a:p>
        </p:txBody>
      </p:sp>
      <p:sp>
        <p:nvSpPr>
          <p:cNvPr id="17" name="Rounded Rectangle 16"/>
          <p:cNvSpPr/>
          <p:nvPr/>
        </p:nvSpPr>
        <p:spPr>
          <a:xfrm>
            <a:off x="5893075" y="1558920"/>
            <a:ext cx="5272709"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a:t>
            </a:r>
            <a:r>
              <a:rPr lang="en-GB" dirty="0" err="1">
                <a:solidFill>
                  <a:schemeClr val="tx1"/>
                </a:solidFill>
              </a:rPr>
              <a:t>Dalinian</a:t>
            </a:r>
            <a:r>
              <a:rPr lang="en-GB" dirty="0">
                <a:solidFill>
                  <a:schemeClr val="tx1"/>
                </a:solidFill>
              </a:rPr>
              <a:t> Senyera Catalonian National Flag, 1970</a:t>
            </a:r>
            <a:endParaRPr lang="bg-BG" dirty="0">
              <a:solidFill>
                <a:schemeClr val="tx1"/>
              </a:solidFill>
            </a:endParaRPr>
          </a:p>
        </p:txBody>
      </p:sp>
    </p:spTree>
    <p:extLst>
      <p:ext uri="{BB962C8B-B14F-4D97-AF65-F5344CB8AC3E}">
        <p14:creationId xmlns:p14="http://schemas.microsoft.com/office/powerpoint/2010/main" val="347470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title="Rule Line"/>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01" y="640081"/>
            <a:ext cx="3511511" cy="5340702"/>
          </a:xfrm>
          <a:prstGeom prst="rect">
            <a:avLst/>
          </a:prstGeom>
        </p:spPr>
      </p:pic>
      <p:sp>
        <p:nvSpPr>
          <p:cNvPr id="4" name="Action Button: Back or Previous 3">
            <a:hlinkClick r:id="" action="ppaction://hlinkshowjump?jump=previousslide" highlightClick="1"/>
          </p:cNvPr>
          <p:cNvSpPr/>
          <p:nvPr/>
        </p:nvSpPr>
        <p:spPr>
          <a:xfrm>
            <a:off x="63374" y="6482281"/>
            <a:ext cx="497941" cy="2716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 name="Action Button: Forward or Next 4">
            <a:hlinkClick r:id="" action="ppaction://hlinkshowjump?jump=nextslide" highlightClick="1"/>
          </p:cNvPr>
          <p:cNvSpPr/>
          <p:nvPr/>
        </p:nvSpPr>
        <p:spPr>
          <a:xfrm>
            <a:off x="11543168" y="6482280"/>
            <a:ext cx="552262" cy="281341"/>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 name="Content Placeholder 2"/>
          <p:cNvSpPr>
            <a:spLocks noGrp="1"/>
          </p:cNvSpPr>
          <p:nvPr>
            <p:ph idx="1"/>
          </p:nvPr>
        </p:nvSpPr>
        <p:spPr>
          <a:xfrm>
            <a:off x="4949072" y="2438399"/>
            <a:ext cx="6755199" cy="1149767"/>
          </a:xfrm>
        </p:spPr>
        <p:txBody>
          <a:bodyPr>
            <a:normAutofit/>
          </a:bodyPr>
          <a:lstStyle/>
          <a:p>
            <a:pPr marL="0" indent="0">
              <a:buNone/>
            </a:pPr>
            <a:r>
              <a:rPr lang="en-US" dirty="0"/>
              <a:t>There was also a mysterious fire in his apartment in 1984, from which he was saved, but many thought was a suicide attempt. He died of heart failure five years later at the age of 84.</a:t>
            </a:r>
            <a:endParaRPr lang="bg-BG" dirty="0"/>
          </a:p>
        </p:txBody>
      </p:sp>
      <p:sp>
        <p:nvSpPr>
          <p:cNvPr id="11" name="Rounded Rectangle 10"/>
          <p:cNvSpPr/>
          <p:nvPr/>
        </p:nvSpPr>
        <p:spPr>
          <a:xfrm>
            <a:off x="4949072" y="1606469"/>
            <a:ext cx="6010476" cy="37522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Metamorphosis Of The Five Allergies Of Giovanni Bellini, 1937</a:t>
            </a:r>
            <a:endParaRPr lang="bg-BG" dirty="0">
              <a:solidFill>
                <a:schemeClr val="tx1"/>
              </a:solidFill>
            </a:endParaRPr>
          </a:p>
        </p:txBody>
      </p:sp>
    </p:spTree>
    <p:extLst>
      <p:ext uri="{BB962C8B-B14F-4D97-AF65-F5344CB8AC3E}">
        <p14:creationId xmlns:p14="http://schemas.microsoft.com/office/powerpoint/2010/main" val="382666333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TM10001104[[fn=Feathered]]</Template>
  <TotalTime>583</TotalTime>
  <Words>1175</Words>
  <Application>Microsoft Office PowerPoint</Application>
  <PresentationFormat>Widescreen</PresentationFormat>
  <Paragraphs>40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Century Schoolbook</vt:lpstr>
      <vt:lpstr>Corbel</vt:lpstr>
      <vt:lpstr>Feathered</vt:lpstr>
      <vt:lpstr>Salvador Dalí:  XXth  century surrealist painter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Salvador Dalí:  XXth  century surrealist painter</dc:title>
  <dc:creator>Polly NotYourBusiness</dc:creator>
  <cp:lastModifiedBy>User</cp:lastModifiedBy>
  <cp:revision>25</cp:revision>
  <dcterms:created xsi:type="dcterms:W3CDTF">2017-05-11T15:06:20Z</dcterms:created>
  <dcterms:modified xsi:type="dcterms:W3CDTF">2017-05-15T14:56:25Z</dcterms:modified>
</cp:coreProperties>
</file>